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73" r:id="rId2"/>
    <p:sldId id="272" r:id="rId3"/>
    <p:sldId id="256" r:id="rId4"/>
    <p:sldId id="257" r:id="rId5"/>
    <p:sldId id="258" r:id="rId6"/>
    <p:sldId id="259" r:id="rId7"/>
    <p:sldId id="260"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5CB2FF-9409-4D7F-A617-9CFBF447E46C}" type="datetimeFigureOut">
              <a:rPr lang="es-PE" smtClean="0"/>
              <a:t>8/02/2025</a:t>
            </a:fld>
            <a:endParaRPr lang="es-P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P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DF1C8A4-FB1D-48FC-8C12-959BF27D5518}" type="slidenum">
              <a:rPr lang="es-PE" smtClean="0"/>
              <a:t>‹Nº›</a:t>
            </a:fld>
            <a:endParaRPr lang="es-P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16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5CB2FF-9409-4D7F-A617-9CFBF447E46C}" type="datetimeFigureOut">
              <a:rPr lang="es-PE" smtClean="0"/>
              <a:t>8/02/2025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23314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5CB2FF-9409-4D7F-A617-9CFBF447E46C}" type="datetimeFigureOut">
              <a:rPr lang="es-PE" smtClean="0"/>
              <a:t>8/02/2025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155106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5CB2FF-9409-4D7F-A617-9CFBF447E46C}" type="datetimeFigureOut">
              <a:rPr lang="es-PE" smtClean="0"/>
              <a:t>8/02/2025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283025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C5CB2FF-9409-4D7F-A617-9CFBF447E46C}" type="datetimeFigureOut">
              <a:rPr lang="es-PE" smtClean="0"/>
              <a:t>8/02/2025</a:t>
            </a:fld>
            <a:endParaRPr lang="es-P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P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DF1C8A4-FB1D-48FC-8C12-959BF27D5518}" type="slidenum">
              <a:rPr lang="es-PE" smtClean="0"/>
              <a:t>‹Nº›</a:t>
            </a:fld>
            <a:endParaRPr lang="es-P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74621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C5CB2FF-9409-4D7F-A617-9CFBF447E46C}" type="datetimeFigureOut">
              <a:rPr lang="es-PE" smtClean="0"/>
              <a:t>8/02/2025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259963753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C5CB2FF-9409-4D7F-A617-9CFBF447E46C}" type="datetimeFigureOut">
              <a:rPr lang="es-PE" smtClean="0"/>
              <a:t>8/02/2025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377567379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C5CB2FF-9409-4D7F-A617-9CFBF447E46C}" type="datetimeFigureOut">
              <a:rPr lang="es-PE" smtClean="0"/>
              <a:t>8/02/2025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313085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CB2FF-9409-4D7F-A617-9CFBF447E46C}" type="datetimeFigureOut">
              <a:rPr lang="es-PE" smtClean="0"/>
              <a:t>8/02/2025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11723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2C5CB2FF-9409-4D7F-A617-9CFBF447E46C}" type="datetimeFigureOut">
              <a:rPr lang="es-PE" smtClean="0"/>
              <a:t>8/02/2025</a:t>
            </a:fld>
            <a:endParaRPr lang="es-PE"/>
          </a:p>
        </p:txBody>
      </p:sp>
      <p:sp>
        <p:nvSpPr>
          <p:cNvPr id="6" name="Footer Placeholder 5"/>
          <p:cNvSpPr>
            <a:spLocks noGrp="1"/>
          </p:cNvSpPr>
          <p:nvPr>
            <p:ph type="ftr" sz="quarter" idx="11"/>
          </p:nvPr>
        </p:nvSpPr>
        <p:spPr>
          <a:xfrm>
            <a:off x="2103620" y="6375679"/>
            <a:ext cx="3482179" cy="345796"/>
          </a:xfrm>
        </p:spPr>
        <p:txBody>
          <a:bodyPr/>
          <a:lstStyle/>
          <a:p>
            <a:endParaRPr lang="es-PE"/>
          </a:p>
        </p:txBody>
      </p:sp>
      <p:sp>
        <p:nvSpPr>
          <p:cNvPr id="7" name="Slide Number Placeholder 6"/>
          <p:cNvSpPr>
            <a:spLocks noGrp="1"/>
          </p:cNvSpPr>
          <p:nvPr>
            <p:ph type="sldNum" sz="quarter" idx="12"/>
          </p:nvPr>
        </p:nvSpPr>
        <p:spPr>
          <a:xfrm>
            <a:off x="5691014" y="6375679"/>
            <a:ext cx="1232456" cy="345796"/>
          </a:xfrm>
        </p:spPr>
        <p:txBody>
          <a:bodyPr/>
          <a:lstStyle/>
          <a:p>
            <a:fld id="{DDF1C8A4-FB1D-48FC-8C12-959BF27D5518}" type="slidenum">
              <a:rPr lang="es-PE" smtClean="0"/>
              <a:t>‹Nº›</a:t>
            </a:fld>
            <a:endParaRPr lang="es-P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303873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2C5CB2FF-9409-4D7F-A617-9CFBF447E46C}" type="datetimeFigureOut">
              <a:rPr lang="es-PE" smtClean="0"/>
              <a:t>8/02/2025</a:t>
            </a:fld>
            <a:endParaRPr lang="es-PE"/>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DF1C8A4-FB1D-48FC-8C12-959BF27D5518}" type="slidenum">
              <a:rPr lang="es-PE" smtClean="0"/>
              <a:t>‹Nº›</a:t>
            </a:fld>
            <a:endParaRPr lang="es-PE"/>
          </a:p>
        </p:txBody>
      </p:sp>
    </p:spTree>
    <p:extLst>
      <p:ext uri="{BB962C8B-B14F-4D97-AF65-F5344CB8AC3E}">
        <p14:creationId xmlns:p14="http://schemas.microsoft.com/office/powerpoint/2010/main" val="326474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C5CB2FF-9409-4D7F-A617-9CFBF447E46C}" type="datetimeFigureOut">
              <a:rPr lang="es-PE" smtClean="0"/>
              <a:t>8/02/2025</a:t>
            </a:fld>
            <a:endParaRPr lang="es-P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P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DF1C8A4-FB1D-48FC-8C12-959BF27D5518}" type="slidenum">
              <a:rPr lang="es-PE" smtClean="0"/>
              <a:t>‹Nº›</a:t>
            </a:fld>
            <a:endParaRPr lang="es-P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787626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9A8DE6-AEC1-412E-8604-4909191A2C48}"/>
              </a:ext>
            </a:extLst>
          </p:cNvPr>
          <p:cNvSpPr>
            <a:spLocks noGrp="1"/>
          </p:cNvSpPr>
          <p:nvPr>
            <p:ph idx="1"/>
          </p:nvPr>
        </p:nvSpPr>
        <p:spPr>
          <a:xfrm>
            <a:off x="1251678" y="1874517"/>
            <a:ext cx="10178322" cy="3593591"/>
          </a:xfrm>
        </p:spPr>
        <p:txBody>
          <a:bodyPr>
            <a:normAutofit fontScale="25000" lnSpcReduction="20000"/>
          </a:bodyPr>
          <a:lstStyle/>
          <a:p>
            <a:pPr algn="ctr"/>
            <a:endParaRPr lang="es-ES" dirty="0">
              <a:latin typeface="Bahnschrift SemiBold SemiConden" panose="020B0502040204020203" pitchFamily="34" charset="0"/>
            </a:endParaRPr>
          </a:p>
          <a:p>
            <a:pPr algn="ctr"/>
            <a:endParaRPr lang="es-ES" dirty="0">
              <a:latin typeface="Bahnschrift SemiBold SemiConden" panose="020B0502040204020203" pitchFamily="34" charset="0"/>
            </a:endParaRPr>
          </a:p>
          <a:p>
            <a:pPr algn="ctr">
              <a:lnSpc>
                <a:spcPct val="170000"/>
              </a:lnSpc>
            </a:pPr>
            <a:r>
              <a:rPr lang="es-ES" sz="9600" dirty="0">
                <a:latin typeface="Bahnschrift SemiBold SemiConden" panose="020B0502040204020203" pitchFamily="34" charset="0"/>
              </a:rPr>
              <a:t>Promoción de hábitos saludables: alimentación, ejercicio, sueño y bienestar mental.</a:t>
            </a:r>
          </a:p>
          <a:p>
            <a:pPr algn="ctr">
              <a:lnSpc>
                <a:spcPct val="170000"/>
              </a:lnSpc>
            </a:pPr>
            <a:r>
              <a:rPr lang="es-PE" sz="9600" dirty="0">
                <a:latin typeface="Bahnschrift SemiBold SemiConden" panose="020B0502040204020203" pitchFamily="34" charset="0"/>
              </a:rPr>
              <a:t>Preparado por : María Elena Huamani Aymara</a:t>
            </a:r>
          </a:p>
          <a:p>
            <a:pPr algn="ctr">
              <a:lnSpc>
                <a:spcPct val="170000"/>
              </a:lnSpc>
            </a:pPr>
            <a:r>
              <a:rPr lang="es-ES" sz="9600" dirty="0">
                <a:latin typeface="Bahnschrift SemiBold SemiConden" panose="020B0502040204020203" pitchFamily="34" charset="0"/>
              </a:rPr>
              <a:t>Instituto de Educación Superior Tecnológico "Santiago Ramón y Cajal"</a:t>
            </a:r>
          </a:p>
          <a:p>
            <a:pPr algn="ctr">
              <a:lnSpc>
                <a:spcPct val="170000"/>
              </a:lnSpc>
            </a:pPr>
            <a:r>
              <a:rPr lang="es-PE" sz="9600" dirty="0">
                <a:latin typeface="Bahnschrift SemiBold SemiConden" panose="020B0502040204020203" pitchFamily="34" charset="0"/>
              </a:rPr>
              <a:t>Carrera : Farmacia</a:t>
            </a:r>
          </a:p>
          <a:p>
            <a:pPr algn="ctr">
              <a:lnSpc>
                <a:spcPct val="170000"/>
              </a:lnSpc>
            </a:pPr>
            <a:endParaRPr lang="es-PE" sz="9600" dirty="0">
              <a:latin typeface="Bahnschrift SemiBold SemiConden" panose="020B0502040204020203" pitchFamily="34" charset="0"/>
            </a:endParaRPr>
          </a:p>
          <a:p>
            <a:pPr algn="ctr">
              <a:lnSpc>
                <a:spcPct val="170000"/>
              </a:lnSpc>
            </a:pPr>
            <a:r>
              <a:rPr lang="es-PE" sz="9600" dirty="0">
                <a:latin typeface="Bahnschrift SemiBold SemiConden" panose="020B0502040204020203" pitchFamily="34" charset="0"/>
              </a:rPr>
              <a:t>2025</a:t>
            </a:r>
          </a:p>
        </p:txBody>
      </p:sp>
      <p:sp>
        <p:nvSpPr>
          <p:cNvPr id="4" name="Título 3">
            <a:extLst>
              <a:ext uri="{FF2B5EF4-FFF2-40B4-BE49-F238E27FC236}">
                <a16:creationId xmlns:a16="http://schemas.microsoft.com/office/drawing/2014/main" id="{DFCFE208-5CEF-4F2B-B18E-24637FEADFEF}"/>
              </a:ext>
            </a:extLst>
          </p:cNvPr>
          <p:cNvSpPr>
            <a:spLocks noGrp="1"/>
          </p:cNvSpPr>
          <p:nvPr>
            <p:ph type="title"/>
          </p:nvPr>
        </p:nvSpPr>
        <p:spPr/>
        <p:txBody>
          <a:bodyPr>
            <a:normAutofit/>
          </a:bodyPr>
          <a:lstStyle/>
          <a:p>
            <a:pPr algn="ctr"/>
            <a:r>
              <a:rPr lang="es-ES" b="1" dirty="0"/>
              <a:t>Diseño de la campaña digital</a:t>
            </a:r>
            <a:endParaRPr lang="es-PE" dirty="0"/>
          </a:p>
        </p:txBody>
      </p:sp>
    </p:spTree>
    <p:extLst>
      <p:ext uri="{BB962C8B-B14F-4D97-AF65-F5344CB8AC3E}">
        <p14:creationId xmlns:p14="http://schemas.microsoft.com/office/powerpoint/2010/main" val="151347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9F241F-EA93-4E6E-A9AB-8E47E2E141CD}"/>
              </a:ext>
            </a:extLst>
          </p:cNvPr>
          <p:cNvSpPr/>
          <p:nvPr/>
        </p:nvSpPr>
        <p:spPr>
          <a:xfrm>
            <a:off x="2420471" y="412376"/>
            <a:ext cx="8561294" cy="5095562"/>
          </a:xfrm>
          <a:prstGeom prst="rect">
            <a:avLst/>
          </a:prstGeom>
        </p:spPr>
        <p:txBody>
          <a:bodyPr wrap="square">
            <a:spAutoFit/>
          </a:bodyPr>
          <a:lstStyle/>
          <a:p>
            <a:pPr algn="ctr">
              <a:lnSpc>
                <a:spcPct val="150000"/>
              </a:lnSpc>
            </a:pPr>
            <a:r>
              <a:rPr lang="es-ES" sz="2800" b="1" dirty="0">
                <a:latin typeface="Bahnschrift" panose="020B0502040204020203" pitchFamily="34" charset="0"/>
              </a:rPr>
              <a:t>OBJETIVO DE LA CAMPAÑA DIGITAL</a:t>
            </a:r>
          </a:p>
          <a:p>
            <a:endParaRPr lang="es-ES" sz="2400" dirty="0">
              <a:latin typeface="Bahnschrift" panose="020B0502040204020203" pitchFamily="34" charset="0"/>
            </a:endParaRPr>
          </a:p>
          <a:p>
            <a:pPr algn="just">
              <a:lnSpc>
                <a:spcPct val="150000"/>
              </a:lnSpc>
              <a:buFont typeface="Arial" panose="020B0604020202020204" pitchFamily="34" charset="0"/>
              <a:buChar char="•"/>
            </a:pPr>
            <a:r>
              <a:rPr lang="es-ES" sz="2400" dirty="0">
                <a:latin typeface="Bahnschrift" panose="020B0502040204020203" pitchFamily="34" charset="0"/>
              </a:rPr>
              <a:t>Promover y facilitar esta información a la población en general, la adquisición de hábitos saludable y la reducción de la falta de conocimiento como, por ejemplo, tener una buena alimentación saludable,  tener actividad física, tener un buen descanso y cuidar su salud mental.</a:t>
            </a:r>
          </a:p>
          <a:p>
            <a:pPr algn="just">
              <a:lnSpc>
                <a:spcPct val="150000"/>
              </a:lnSpc>
              <a:buFont typeface="Arial" panose="020B0604020202020204" pitchFamily="34" charset="0"/>
              <a:buChar char="•"/>
            </a:pPr>
            <a:r>
              <a:rPr lang="es-ES" sz="2400" dirty="0">
                <a:latin typeface="Bahnschrift" panose="020B0502040204020203" pitchFamily="34" charset="0"/>
              </a:rPr>
              <a:t>Aumentar el porcentaje de población general con hábitos saludables.</a:t>
            </a:r>
          </a:p>
        </p:txBody>
      </p:sp>
    </p:spTree>
    <p:extLst>
      <p:ext uri="{BB962C8B-B14F-4D97-AF65-F5344CB8AC3E}">
        <p14:creationId xmlns:p14="http://schemas.microsoft.com/office/powerpoint/2010/main" val="389768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541F54-C98A-4638-B402-AC1ED14297E6}"/>
              </a:ext>
            </a:extLst>
          </p:cNvPr>
          <p:cNvSpPr/>
          <p:nvPr/>
        </p:nvSpPr>
        <p:spPr>
          <a:xfrm>
            <a:off x="1990165" y="1486850"/>
            <a:ext cx="9457764" cy="5003229"/>
          </a:xfrm>
          <a:prstGeom prst="rect">
            <a:avLst/>
          </a:prstGeom>
        </p:spPr>
        <p:txBody>
          <a:bodyPr wrap="square">
            <a:spAutoFit/>
          </a:bodyPr>
          <a:lstStyle/>
          <a:p>
            <a:pPr>
              <a:lnSpc>
                <a:spcPct val="150000"/>
              </a:lnSpc>
              <a:buFont typeface="Arial" panose="020B0604020202020204" pitchFamily="34" charset="0"/>
              <a:buChar char="•"/>
            </a:pPr>
            <a:r>
              <a:rPr lang="es-ES" sz="2400" b="1" dirty="0">
                <a:latin typeface="Bahnschrift" panose="020B0502040204020203" pitchFamily="34" charset="0"/>
              </a:rPr>
              <a:t>ESTRATEGIAS UTILIZADAS EN EL DISEÑO DEL MATERIAL</a:t>
            </a:r>
          </a:p>
          <a:p>
            <a:pPr algn="just">
              <a:lnSpc>
                <a:spcPct val="150000"/>
              </a:lnSpc>
            </a:pPr>
            <a:r>
              <a:rPr lang="es-ES" sz="2400" dirty="0">
                <a:latin typeface="Bahnschrift" panose="020B0502040204020203" pitchFamily="34" charset="0"/>
              </a:rPr>
              <a:t>Información clara y precisa para el buen entendimiento de la población así mismo acompañado de imágenes enfocados al tema.</a:t>
            </a:r>
          </a:p>
          <a:p>
            <a:pPr algn="just">
              <a:lnSpc>
                <a:spcPct val="150000"/>
              </a:lnSpc>
            </a:pPr>
            <a:endParaRPr lang="es-ES" sz="2400" dirty="0">
              <a:latin typeface="Bahnschrift" panose="020B0502040204020203" pitchFamily="34" charset="0"/>
            </a:endParaRPr>
          </a:p>
          <a:p>
            <a:pPr algn="just">
              <a:lnSpc>
                <a:spcPct val="150000"/>
              </a:lnSpc>
              <a:buFont typeface="Arial" panose="020B0604020202020204" pitchFamily="34" charset="0"/>
              <a:buChar char="•"/>
            </a:pPr>
            <a:r>
              <a:rPr lang="es-ES" sz="2400" b="1" dirty="0">
                <a:latin typeface="Bahnschrift" panose="020B0502040204020203" pitchFamily="34" charset="0"/>
              </a:rPr>
              <a:t>CONCLUSIÓN</a:t>
            </a:r>
          </a:p>
          <a:p>
            <a:pPr algn="just">
              <a:lnSpc>
                <a:spcPct val="150000"/>
              </a:lnSpc>
            </a:pPr>
            <a:r>
              <a:rPr lang="es-ES" sz="2400" dirty="0">
                <a:latin typeface="Bahnschrift" panose="020B0502040204020203" pitchFamily="34" charset="0"/>
              </a:rPr>
              <a:t>Promover a la población la información de conocer los buenos hábitos saludables, para que puedan hacer los cambios en su ida diaria tanto en mantener una buena alimentación, hacer ejercicios, cuidar su salud mental y mantener un bueno habito de sueño.</a:t>
            </a:r>
          </a:p>
        </p:txBody>
      </p:sp>
    </p:spTree>
    <p:extLst>
      <p:ext uri="{BB962C8B-B14F-4D97-AF65-F5344CB8AC3E}">
        <p14:creationId xmlns:p14="http://schemas.microsoft.com/office/powerpoint/2010/main" val="156892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AC624F-B07F-4833-BCB1-73EBA015F8E4}"/>
              </a:ext>
            </a:extLst>
          </p:cNvPr>
          <p:cNvSpPr txBox="1"/>
          <p:nvPr/>
        </p:nvSpPr>
        <p:spPr>
          <a:xfrm>
            <a:off x="4016188" y="3429000"/>
            <a:ext cx="5074024" cy="1015663"/>
          </a:xfrm>
          <a:prstGeom prst="rect">
            <a:avLst/>
          </a:prstGeom>
          <a:noFill/>
        </p:spPr>
        <p:txBody>
          <a:bodyPr wrap="square" rtlCol="0">
            <a:spAutoFit/>
          </a:bodyPr>
          <a:lstStyle/>
          <a:p>
            <a:r>
              <a:rPr lang="es-PE" sz="6000" dirty="0">
                <a:latin typeface="Bahnschrift" panose="020B0502040204020203" pitchFamily="34" charset="0"/>
              </a:rPr>
              <a:t>GRACIAS…</a:t>
            </a:r>
            <a:endParaRPr lang="es-PE" dirty="0">
              <a:latin typeface="Bahnschrift" panose="020B0502040204020203" pitchFamily="34" charset="0"/>
            </a:endParaRPr>
          </a:p>
        </p:txBody>
      </p:sp>
    </p:spTree>
    <p:extLst>
      <p:ext uri="{BB962C8B-B14F-4D97-AF65-F5344CB8AC3E}">
        <p14:creationId xmlns:p14="http://schemas.microsoft.com/office/powerpoint/2010/main" val="12007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5DF5B0C-DD5E-4E21-871D-4DD2CC504241}"/>
              </a:ext>
            </a:extLst>
          </p:cNvPr>
          <p:cNvPicPr/>
          <p:nvPr/>
        </p:nvPicPr>
        <p:blipFill rotWithShape="1">
          <a:blip r:embed="rId4"/>
          <a:srcRect t="38730"/>
          <a:stretch/>
        </p:blipFill>
        <p:spPr>
          <a:xfrm>
            <a:off x="695960" y="2805953"/>
            <a:ext cx="5400040" cy="2802423"/>
          </a:xfrm>
          <a:prstGeom prst="rect">
            <a:avLst/>
          </a:prstGeom>
          <a:ln>
            <a:noFill/>
          </a:ln>
          <a:effectLst>
            <a:softEdge rad="112500"/>
          </a:effectLst>
        </p:spPr>
      </p:pic>
      <p:pic>
        <p:nvPicPr>
          <p:cNvPr id="3" name="Imagen 2">
            <a:extLst>
              <a:ext uri="{FF2B5EF4-FFF2-40B4-BE49-F238E27FC236}">
                <a16:creationId xmlns:a16="http://schemas.microsoft.com/office/drawing/2014/main" id="{0EE4B767-6CD7-4738-986E-261D01D6A942}"/>
              </a:ext>
            </a:extLst>
          </p:cNvPr>
          <p:cNvPicPr/>
          <p:nvPr/>
        </p:nvPicPr>
        <p:blipFill rotWithShape="1">
          <a:blip r:embed="rId4"/>
          <a:srcRect b="61074"/>
          <a:stretch/>
        </p:blipFill>
        <p:spPr>
          <a:xfrm>
            <a:off x="3451412" y="1025506"/>
            <a:ext cx="5400040" cy="1780447"/>
          </a:xfrm>
          <a:prstGeom prst="rect">
            <a:avLst/>
          </a:prstGeom>
        </p:spPr>
      </p:pic>
      <p:sp>
        <p:nvSpPr>
          <p:cNvPr id="4" name="CuadroTexto 3">
            <a:extLst>
              <a:ext uri="{FF2B5EF4-FFF2-40B4-BE49-F238E27FC236}">
                <a16:creationId xmlns:a16="http://schemas.microsoft.com/office/drawing/2014/main" id="{1E234470-72CF-43F3-B9FC-DA3F4A38A92E}"/>
              </a:ext>
            </a:extLst>
          </p:cNvPr>
          <p:cNvSpPr txBox="1"/>
          <p:nvPr/>
        </p:nvSpPr>
        <p:spPr>
          <a:xfrm>
            <a:off x="6472518" y="4978016"/>
            <a:ext cx="4473387" cy="523220"/>
          </a:xfrm>
          <a:prstGeom prst="rect">
            <a:avLst/>
          </a:prstGeom>
          <a:noFill/>
        </p:spPr>
        <p:txBody>
          <a:bodyPr wrap="square" rtlCol="0">
            <a:spAutoFit/>
          </a:bodyPr>
          <a:lstStyle/>
          <a:p>
            <a:pPr algn="ctr"/>
            <a:r>
              <a:rPr lang="es-PE" sz="2800" dirty="0">
                <a:solidFill>
                  <a:srgbClr val="00B050"/>
                </a:solidFill>
                <a:latin typeface="Forte" panose="03060902040502070203" pitchFamily="66" charset="0"/>
              </a:rPr>
              <a:t>Cambia tu vida y vive mejor </a:t>
            </a:r>
          </a:p>
        </p:txBody>
      </p:sp>
      <p:pic>
        <p:nvPicPr>
          <p:cNvPr id="5" name="Sonido grabado">
            <a:hlinkClick r:id="" action="ppaction://media"/>
            <a:extLst>
              <a:ext uri="{FF2B5EF4-FFF2-40B4-BE49-F238E27FC236}">
                <a16:creationId xmlns:a16="http://schemas.microsoft.com/office/drawing/2014/main" id="{4962DAA1-4845-4EA2-AF52-85BB144DD8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15949" y="1113082"/>
            <a:ext cx="487363" cy="487363"/>
          </a:xfrm>
          <a:prstGeom prst="rect">
            <a:avLst/>
          </a:prstGeom>
        </p:spPr>
      </p:pic>
      <p:pic>
        <p:nvPicPr>
          <p:cNvPr id="6" name="Imagen 5">
            <a:extLst>
              <a:ext uri="{FF2B5EF4-FFF2-40B4-BE49-F238E27FC236}">
                <a16:creationId xmlns:a16="http://schemas.microsoft.com/office/drawing/2014/main" id="{EA235188-3ED8-45FA-BC01-56F67BC77BE3}"/>
              </a:ext>
            </a:extLst>
          </p:cNvPr>
          <p:cNvPicPr/>
          <p:nvPr/>
        </p:nvPicPr>
        <p:blipFill rotWithShape="1">
          <a:blip r:embed="rId6"/>
          <a:srcRect b="38940"/>
          <a:stretch/>
        </p:blipFill>
        <p:spPr>
          <a:xfrm>
            <a:off x="6196256" y="2967319"/>
            <a:ext cx="5400040" cy="1780447"/>
          </a:xfrm>
          <a:prstGeom prst="rect">
            <a:avLst/>
          </a:prstGeom>
        </p:spPr>
      </p:pic>
      <p:sp>
        <p:nvSpPr>
          <p:cNvPr id="7" name="Título 1">
            <a:extLst>
              <a:ext uri="{FF2B5EF4-FFF2-40B4-BE49-F238E27FC236}">
                <a16:creationId xmlns:a16="http://schemas.microsoft.com/office/drawing/2014/main" id="{6C530B77-7110-44E4-BE5D-7B44F5E5961A}"/>
              </a:ext>
            </a:extLst>
          </p:cNvPr>
          <p:cNvSpPr txBox="1">
            <a:spLocks/>
          </p:cNvSpPr>
          <p:nvPr/>
        </p:nvSpPr>
        <p:spPr>
          <a:xfrm>
            <a:off x="1416423" y="135634"/>
            <a:ext cx="9359153" cy="412871"/>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s-PE" sz="3600" b="1" dirty="0">
                <a:latin typeface="Bahnschrift" panose="020B0502040204020203" pitchFamily="34" charset="0"/>
              </a:rPr>
              <a:t>POSTER DIGITAL</a:t>
            </a:r>
          </a:p>
        </p:txBody>
      </p:sp>
    </p:spTree>
    <p:extLst>
      <p:ext uri="{BB962C8B-B14F-4D97-AF65-F5344CB8AC3E}">
        <p14:creationId xmlns:p14="http://schemas.microsoft.com/office/powerpoint/2010/main" val="30568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C29A09C-F1D6-40E6-8C6F-01802FAF680F}"/>
              </a:ext>
            </a:extLst>
          </p:cNvPr>
          <p:cNvSpPr/>
          <p:nvPr/>
        </p:nvSpPr>
        <p:spPr>
          <a:xfrm>
            <a:off x="3048000" y="2274838"/>
            <a:ext cx="6096000" cy="2677656"/>
          </a:xfrm>
          <a:prstGeom prst="rect">
            <a:avLst/>
          </a:prstGeom>
        </p:spPr>
        <p:txBody>
          <a:bodyPr>
            <a:spAutoFit/>
          </a:bodyPr>
          <a:lstStyle/>
          <a:p>
            <a:pPr algn="ctr">
              <a:buFont typeface="Arial" panose="020B0604020202020204" pitchFamily="34" charset="0"/>
              <a:buChar char="•"/>
            </a:pPr>
            <a:r>
              <a:rPr lang="es-ES" sz="3000" b="1" dirty="0">
                <a:latin typeface="Bahnschrift" panose="020B0502040204020203" pitchFamily="34" charset="0"/>
              </a:rPr>
              <a:t>PROMOCIÓN DE HÁBITOS SALUDABLES:</a:t>
            </a:r>
          </a:p>
          <a:p>
            <a:pPr algn="ctr"/>
            <a:r>
              <a:rPr lang="es-ES" sz="3000" b="1" dirty="0">
                <a:latin typeface="Bahnschrift" panose="020B0502040204020203" pitchFamily="34" charset="0"/>
              </a:rPr>
              <a:t> ALIMENTACIÓN, EJERCICIO, SUEÑO Y</a:t>
            </a:r>
          </a:p>
          <a:p>
            <a:pPr algn="ctr"/>
            <a:r>
              <a:rPr lang="es-ES" sz="3000" b="1" dirty="0">
                <a:latin typeface="Bahnschrift" panose="020B0502040204020203" pitchFamily="34" charset="0"/>
              </a:rPr>
              <a:t> BIENESTAR MENTAL.</a:t>
            </a:r>
          </a:p>
          <a:p>
            <a:pPr>
              <a:buFont typeface="Arial" panose="020B0604020202020204" pitchFamily="34" charset="0"/>
              <a:buChar char="•"/>
            </a:pPr>
            <a:endParaRPr lang="es-ES" b="0" i="0" dirty="0">
              <a:solidFill>
                <a:srgbClr val="333333"/>
              </a:solidFill>
              <a:effectLst/>
              <a:latin typeface="Open Sans"/>
            </a:endParaRPr>
          </a:p>
        </p:txBody>
      </p:sp>
      <p:sp>
        <p:nvSpPr>
          <p:cNvPr id="2" name="CuadroTexto 1">
            <a:extLst>
              <a:ext uri="{FF2B5EF4-FFF2-40B4-BE49-F238E27FC236}">
                <a16:creationId xmlns:a16="http://schemas.microsoft.com/office/drawing/2014/main" id="{BC60FF70-BB81-447C-AC5F-C32F00D7037A}"/>
              </a:ext>
            </a:extLst>
          </p:cNvPr>
          <p:cNvSpPr txBox="1"/>
          <p:nvPr/>
        </p:nvSpPr>
        <p:spPr>
          <a:xfrm>
            <a:off x="4280647" y="0"/>
            <a:ext cx="3630706" cy="646331"/>
          </a:xfrm>
          <a:prstGeom prst="rect">
            <a:avLst/>
          </a:prstGeom>
          <a:noFill/>
        </p:spPr>
        <p:txBody>
          <a:bodyPr wrap="square" rtlCol="0">
            <a:spAutoFit/>
          </a:bodyPr>
          <a:lstStyle/>
          <a:p>
            <a:r>
              <a:rPr lang="es-PE" sz="3600" b="1" dirty="0">
                <a:latin typeface="Bahnschrift" panose="020B0502040204020203" pitchFamily="34" charset="0"/>
              </a:rPr>
              <a:t>PRESENTACION</a:t>
            </a:r>
            <a:endParaRPr lang="es-PE" sz="3200" b="1" dirty="0">
              <a:latin typeface="Bahnschrift" panose="020B0502040204020203" pitchFamily="34" charset="0"/>
            </a:endParaRPr>
          </a:p>
        </p:txBody>
      </p:sp>
    </p:spTree>
    <p:extLst>
      <p:ext uri="{BB962C8B-B14F-4D97-AF65-F5344CB8AC3E}">
        <p14:creationId xmlns:p14="http://schemas.microsoft.com/office/powerpoint/2010/main" val="366994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72DAEA-4B6E-46B2-A35D-1AE339034374}"/>
              </a:ext>
            </a:extLst>
          </p:cNvPr>
          <p:cNvSpPr txBox="1"/>
          <p:nvPr/>
        </p:nvSpPr>
        <p:spPr>
          <a:xfrm>
            <a:off x="2958353" y="1228165"/>
            <a:ext cx="5513294" cy="800219"/>
          </a:xfrm>
          <a:prstGeom prst="rect">
            <a:avLst/>
          </a:prstGeom>
          <a:noFill/>
        </p:spPr>
        <p:txBody>
          <a:bodyPr wrap="square" rtlCol="0">
            <a:spAutoFit/>
          </a:bodyPr>
          <a:lstStyle/>
          <a:p>
            <a:pPr algn="ctr"/>
            <a:r>
              <a:rPr lang="es-PE" sz="2800" b="1" dirty="0">
                <a:latin typeface="Bahnschrift" panose="020B0502040204020203" pitchFamily="34" charset="0"/>
              </a:rPr>
              <a:t>INTRODUCCIÓN</a:t>
            </a:r>
          </a:p>
          <a:p>
            <a:endParaRPr lang="es-PE" dirty="0"/>
          </a:p>
        </p:txBody>
      </p:sp>
      <p:sp>
        <p:nvSpPr>
          <p:cNvPr id="3" name="CuadroTexto 2">
            <a:extLst>
              <a:ext uri="{FF2B5EF4-FFF2-40B4-BE49-F238E27FC236}">
                <a16:creationId xmlns:a16="http://schemas.microsoft.com/office/drawing/2014/main" id="{7254B386-53A4-457D-A25C-4FF3039798BF}"/>
              </a:ext>
            </a:extLst>
          </p:cNvPr>
          <p:cNvSpPr txBox="1"/>
          <p:nvPr/>
        </p:nvSpPr>
        <p:spPr>
          <a:xfrm>
            <a:off x="2366683" y="2072644"/>
            <a:ext cx="9144000" cy="4449231"/>
          </a:xfrm>
          <a:prstGeom prst="rect">
            <a:avLst/>
          </a:prstGeom>
          <a:noFill/>
        </p:spPr>
        <p:txBody>
          <a:bodyPr wrap="square" rtlCol="0">
            <a:spAutoFit/>
          </a:bodyPr>
          <a:lstStyle/>
          <a:p>
            <a:pPr algn="just">
              <a:lnSpc>
                <a:spcPct val="150000"/>
              </a:lnSpc>
            </a:pPr>
            <a:r>
              <a:rPr lang="es-ES" sz="2400" dirty="0">
                <a:latin typeface="Bahnschrift" panose="020B0502040204020203" pitchFamily="34" charset="0"/>
              </a:rPr>
              <a:t>El ámbito “Promoción de hábitos de vida saludable” tiene como objetivo desarrollar competencias en materia de promoción de la salud que faciliten la elección y adopción de estilos de vida saludables. Esto se podrá lograr desde los principios de la neuroeducación potenciando competencias emocionales, promoviendo una alimentación equilibrada, educando sobre la importancia de la actividad física y deporte y del sueño y el autocuidado.</a:t>
            </a:r>
            <a:endParaRPr lang="es-PE" sz="2400" dirty="0">
              <a:latin typeface="Bahnschrift" panose="020B0502040204020203" pitchFamily="34" charset="0"/>
            </a:endParaRPr>
          </a:p>
        </p:txBody>
      </p:sp>
    </p:spTree>
    <p:extLst>
      <p:ext uri="{BB962C8B-B14F-4D97-AF65-F5344CB8AC3E}">
        <p14:creationId xmlns:p14="http://schemas.microsoft.com/office/powerpoint/2010/main" val="330811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9129834-81EE-4BD9-AF8D-CED6B3136065}"/>
              </a:ext>
            </a:extLst>
          </p:cNvPr>
          <p:cNvPicPr/>
          <p:nvPr/>
        </p:nvPicPr>
        <p:blipFill>
          <a:blip r:embed="rId2"/>
          <a:stretch>
            <a:fillRect/>
          </a:stretch>
        </p:blipFill>
        <p:spPr>
          <a:xfrm>
            <a:off x="2088776" y="304800"/>
            <a:ext cx="8812305" cy="6284259"/>
          </a:xfrm>
          <a:prstGeom prst="rect">
            <a:avLst/>
          </a:prstGeom>
        </p:spPr>
      </p:pic>
    </p:spTree>
    <p:extLst>
      <p:ext uri="{BB962C8B-B14F-4D97-AF65-F5344CB8AC3E}">
        <p14:creationId xmlns:p14="http://schemas.microsoft.com/office/powerpoint/2010/main" val="394212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DE34DA-EB38-4B06-8457-630D8983DF31}"/>
              </a:ext>
            </a:extLst>
          </p:cNvPr>
          <p:cNvPicPr/>
          <p:nvPr/>
        </p:nvPicPr>
        <p:blipFill rotWithShape="1">
          <a:blip r:embed="rId2">
            <a:extLst>
              <a:ext uri="{28A0092B-C50C-407E-A947-70E740481C1C}">
                <a14:useLocalDpi xmlns:a14="http://schemas.microsoft.com/office/drawing/2010/main" val="0"/>
              </a:ext>
            </a:extLst>
          </a:blip>
          <a:srcRect b="14208"/>
          <a:stretch/>
        </p:blipFill>
        <p:spPr>
          <a:xfrm>
            <a:off x="6875929" y="345234"/>
            <a:ext cx="4862157" cy="6324506"/>
          </a:xfrm>
          <a:prstGeom prst="rect">
            <a:avLst/>
          </a:prstGeom>
        </p:spPr>
      </p:pic>
      <p:pic>
        <p:nvPicPr>
          <p:cNvPr id="1026" name="Picture 2" descr="Dieta balanceada">
            <a:extLst>
              <a:ext uri="{FF2B5EF4-FFF2-40B4-BE49-F238E27FC236}">
                <a16:creationId xmlns:a16="http://schemas.microsoft.com/office/drawing/2014/main" id="{EA6598DE-3BD6-4F0D-A524-765D7D750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270" y="345233"/>
            <a:ext cx="5307106" cy="63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8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 Rico-Campaña para prevenir la obesidad recibe el respaldo de Salud –  Inter News Service">
            <a:extLst>
              <a:ext uri="{FF2B5EF4-FFF2-40B4-BE49-F238E27FC236}">
                <a16:creationId xmlns:a16="http://schemas.microsoft.com/office/drawing/2014/main" id="{3A6825AD-2A60-4FF2-BE38-C9F4C5559D39}"/>
              </a:ext>
            </a:extLst>
          </p:cNvPr>
          <p:cNvPicPr/>
          <p:nvPr/>
        </p:nvPicPr>
        <p:blipFill rotWithShape="1">
          <a:blip r:embed="rId2">
            <a:extLst>
              <a:ext uri="{28A0092B-C50C-407E-A947-70E740481C1C}">
                <a14:useLocalDpi xmlns:a14="http://schemas.microsoft.com/office/drawing/2010/main" val="0"/>
              </a:ext>
            </a:extLst>
          </a:blip>
          <a:srcRect t="16396"/>
          <a:stretch/>
        </p:blipFill>
        <p:spPr bwMode="auto">
          <a:xfrm>
            <a:off x="5870239" y="546846"/>
            <a:ext cx="5400040" cy="5853954"/>
          </a:xfrm>
          <a:prstGeom prst="rect">
            <a:avLst/>
          </a:prstGeom>
          <a:noFill/>
          <a:ln>
            <a:noFill/>
          </a:ln>
        </p:spPr>
      </p:pic>
      <p:pic>
        <p:nvPicPr>
          <p:cNvPr id="2050" name="Picture 2" descr="Practica actividad física en familia y muévete">
            <a:extLst>
              <a:ext uri="{FF2B5EF4-FFF2-40B4-BE49-F238E27FC236}">
                <a16:creationId xmlns:a16="http://schemas.microsoft.com/office/drawing/2014/main" id="{BFD28A34-45DF-47F1-93FA-7170F93F9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639" y="546846"/>
            <a:ext cx="3975677" cy="397567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2BF665A-6C97-4922-B9B7-BCFD3A151566}"/>
              </a:ext>
            </a:extLst>
          </p:cNvPr>
          <p:cNvSpPr txBox="1"/>
          <p:nvPr/>
        </p:nvSpPr>
        <p:spPr>
          <a:xfrm>
            <a:off x="1999129" y="4787153"/>
            <a:ext cx="3195187" cy="1446550"/>
          </a:xfrm>
          <a:prstGeom prst="rect">
            <a:avLst/>
          </a:prstGeom>
          <a:noFill/>
        </p:spPr>
        <p:txBody>
          <a:bodyPr wrap="square" rtlCol="0">
            <a:spAutoFit/>
          </a:bodyPr>
          <a:lstStyle/>
          <a:p>
            <a:pPr algn="ctr"/>
            <a:r>
              <a:rPr lang="es-PE" sz="4400" i="1" dirty="0">
                <a:solidFill>
                  <a:srgbClr val="7030A0"/>
                </a:solidFill>
                <a:latin typeface="Trebuchet MS" panose="020B0603020202020204" pitchFamily="34" charset="0"/>
              </a:rPr>
              <a:t>Fácil y divertido</a:t>
            </a:r>
          </a:p>
        </p:txBody>
      </p:sp>
    </p:spTree>
    <p:extLst>
      <p:ext uri="{BB962C8B-B14F-4D97-AF65-F5344CB8AC3E}">
        <p14:creationId xmlns:p14="http://schemas.microsoft.com/office/powerpoint/2010/main" val="249320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73EC2A-D911-409C-B1EA-3A4A64557448}"/>
              </a:ext>
            </a:extLst>
          </p:cNvPr>
          <p:cNvPicPr/>
          <p:nvPr/>
        </p:nvPicPr>
        <p:blipFill>
          <a:blip r:embed="rId2">
            <a:extLst>
              <a:ext uri="{28A0092B-C50C-407E-A947-70E740481C1C}">
                <a14:useLocalDpi xmlns:a14="http://schemas.microsoft.com/office/drawing/2010/main" val="0"/>
              </a:ext>
            </a:extLst>
          </a:blip>
          <a:stretch>
            <a:fillRect/>
          </a:stretch>
        </p:blipFill>
        <p:spPr>
          <a:xfrm>
            <a:off x="1118944" y="99414"/>
            <a:ext cx="5400040" cy="6210935"/>
          </a:xfrm>
          <a:prstGeom prst="rect">
            <a:avLst/>
          </a:prstGeom>
        </p:spPr>
      </p:pic>
      <p:pic>
        <p:nvPicPr>
          <p:cNvPr id="3074" name="Picture 2" descr="Campaña de sensibilización con motivo del día de la salud mental | Viva  Málaga. Noticias de Málaga">
            <a:extLst>
              <a:ext uri="{FF2B5EF4-FFF2-40B4-BE49-F238E27FC236}">
                <a16:creationId xmlns:a16="http://schemas.microsoft.com/office/drawing/2014/main" id="{39DE9DCA-18CA-4FBE-ADDD-9C8560BD98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35"/>
          <a:stretch/>
        </p:blipFill>
        <p:spPr bwMode="auto">
          <a:xfrm>
            <a:off x="6846981" y="99414"/>
            <a:ext cx="4845050" cy="62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0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ía Mundial del Sueño: Dormir saludablemente fortalece el aprendizaje y  mejora la memoria | RPP Noticias">
            <a:extLst>
              <a:ext uri="{FF2B5EF4-FFF2-40B4-BE49-F238E27FC236}">
                <a16:creationId xmlns:a16="http://schemas.microsoft.com/office/drawing/2014/main" id="{7838B59E-EDD1-4934-94D7-5EEF85250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74"/>
          <a:stretch/>
        </p:blipFill>
        <p:spPr bwMode="auto">
          <a:xfrm>
            <a:off x="1074643" y="143062"/>
            <a:ext cx="5998509" cy="6714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s hábitos de sueño. Cómo influye nuestro entorno |...">
            <a:extLst>
              <a:ext uri="{FF2B5EF4-FFF2-40B4-BE49-F238E27FC236}">
                <a16:creationId xmlns:a16="http://schemas.microsoft.com/office/drawing/2014/main" id="{EA7AE800-51A8-455B-8310-453334DF5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212" y="1299882"/>
            <a:ext cx="4571999"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42845"/>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
  <TotalTime>243</TotalTime>
  <Words>279</Words>
  <Application>Microsoft Office PowerPoint</Application>
  <PresentationFormat>Panorámica</PresentationFormat>
  <Paragraphs>28</Paragraphs>
  <Slides>12</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Bahnschrift</vt:lpstr>
      <vt:lpstr>Bahnschrift SemiBold SemiConden</vt:lpstr>
      <vt:lpstr>Forte</vt:lpstr>
      <vt:lpstr>Gill Sans MT</vt:lpstr>
      <vt:lpstr>Impact</vt:lpstr>
      <vt:lpstr>Open Sans</vt:lpstr>
      <vt:lpstr>Trebuchet MS</vt:lpstr>
      <vt:lpstr>Distintivo</vt:lpstr>
      <vt:lpstr>Diseño de la campaña digital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11</cp:revision>
  <dcterms:created xsi:type="dcterms:W3CDTF">2025-02-08T19:00:14Z</dcterms:created>
  <dcterms:modified xsi:type="dcterms:W3CDTF">2025-02-08T23:38:12Z</dcterms:modified>
</cp:coreProperties>
</file>